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1296" r:id="rId3"/>
    <p:sldId id="1368" r:id="rId4"/>
    <p:sldId id="1316" r:id="rId5"/>
    <p:sldId id="1336" r:id="rId7"/>
    <p:sldId id="1379" r:id="rId8"/>
    <p:sldId id="1380" r:id="rId9"/>
    <p:sldId id="1381" r:id="rId10"/>
    <p:sldId id="1324" r:id="rId11"/>
    <p:sldId id="1382" r:id="rId12"/>
    <p:sldId id="1383" r:id="rId13"/>
    <p:sldId id="1322" r:id="rId14"/>
    <p:sldId id="1385" r:id="rId15"/>
    <p:sldId id="1386" r:id="rId16"/>
    <p:sldId id="1390" r:id="rId17"/>
    <p:sldId id="1389" r:id="rId18"/>
    <p:sldId id="1393" r:id="rId19"/>
    <p:sldId id="1392" r:id="rId20"/>
    <p:sldId id="1391" r:id="rId21"/>
    <p:sldId id="1395" r:id="rId22"/>
    <p:sldId id="1396" r:id="rId23"/>
    <p:sldId id="1387" r:id="rId24"/>
    <p:sldId id="1388" r:id="rId25"/>
    <p:sldId id="1315" r:id="rId26"/>
  </p:sldIdLst>
  <p:sldSz cx="12192000" cy="6858000"/>
  <p:notesSz cx="6858000" cy="9144000"/>
  <p:embeddedFontLst>
    <p:embeddedFont>
      <p:font typeface="Rockwell Extra Bold" panose="02060903040505020403" charset="0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84B76F-EF8F-4180-805F-E1703A53F8CA}">
          <p14:sldIdLst>
            <p14:sldId id="1296"/>
            <p14:sldId id="1368"/>
            <p14:sldId id="1316"/>
            <p14:sldId id="1336"/>
            <p14:sldId id="1379"/>
            <p14:sldId id="1380"/>
            <p14:sldId id="1381"/>
            <p14:sldId id="1324"/>
            <p14:sldId id="1382"/>
            <p14:sldId id="1383"/>
            <p14:sldId id="1322"/>
            <p14:sldId id="1385"/>
            <p14:sldId id="1386"/>
            <p14:sldId id="1390"/>
            <p14:sldId id="1389"/>
            <p14:sldId id="1393"/>
            <p14:sldId id="1392"/>
            <p14:sldId id="1391"/>
            <p14:sldId id="1395"/>
            <p14:sldId id="1396"/>
            <p14:sldId id="1387"/>
            <p14:sldId id="1388"/>
            <p14:sldId id="1315"/>
          </p14:sldIdLst>
        </p14:section>
      </p14:sectionLst>
    </p:ext>
    <p:ext uri="{EFAFB233-063F-42B5-8137-9DF3F51BA10A}">
      <p15:sldGuideLst xmlns:p15="http://schemas.microsoft.com/office/powerpoint/2012/main">
        <p15:guide id="2" pos="3823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56" userDrawn="1">
          <p15:clr>
            <a:srgbClr val="A4A3A4"/>
          </p15:clr>
        </p15:guide>
        <p15:guide id="5" orient="horz" pos="189" userDrawn="1">
          <p15:clr>
            <a:srgbClr val="A4A3A4"/>
          </p15:clr>
        </p15:guide>
        <p15:guide id="6" orient="horz" pos="4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563"/>
    <a:srgbClr val="5C6086"/>
    <a:srgbClr val="C59361"/>
    <a:srgbClr val="E4C86E"/>
    <a:srgbClr val="2D5151"/>
    <a:srgbClr val="205F78"/>
    <a:srgbClr val="0CAB84"/>
    <a:srgbClr val="1A4F78"/>
    <a:srgbClr val="F2F8F7"/>
    <a:srgbClr val="AA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79" autoAdjust="0"/>
    <p:restoredTop sz="94563" autoAdjust="0"/>
  </p:normalViewPr>
  <p:slideViewPr>
    <p:cSldViewPr snapToGrid="0" showGuides="1">
      <p:cViewPr varScale="1">
        <p:scale>
          <a:sx n="75" d="100"/>
          <a:sy n="75" d="100"/>
        </p:scale>
        <p:origin x="60" y="504"/>
      </p:cViewPr>
      <p:guideLst>
        <p:guide pos="3823"/>
        <p:guide pos="257"/>
        <p:guide pos="7456"/>
        <p:guide orient="horz" pos="189"/>
        <p:guide orient="horz" pos="4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24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</a:defRPr>
            </a:lvl1pPr>
          </a:lstStyle>
          <a:p>
            <a:fld id="{F77E73B2-2D2B-417D-BEB3-2B4F249E50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</a:defRPr>
            </a:lvl1pPr>
          </a:lstStyle>
          <a:p>
            <a:fld id="{BCD64BF6-2453-4DAF-827D-AD8A8D2E5D2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背景部分：</a:t>
            </a:r>
            <a:endParaRPr lang="zh-CN" altLang="en-US"/>
          </a:p>
          <a:p>
            <a:r>
              <a:rPr lang="zh-CN" altLang="en-US"/>
              <a:t>“动漫超分辨率面临两大挑战：一是传统方法直接套用真实照片的SR技术，忽略动漫的线条和色彩特性（指向Figure 2）；二是现有数据集包含冗余视频帧，训练效率低下。”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意义部分：</a:t>
            </a:r>
            <a:endParaRPr lang="zh-CN" altLang="en-US"/>
          </a:p>
          <a:p>
            <a:r>
              <a:rPr lang="zh-CN" altLang="en-US"/>
              <a:t>“我们的工作首次从动漫生产角度优化SR流程，例如通过I帧筛选减少数据冗余，并设计双分支损失解决色斑问题（指向Figure 1）。这不仅提升观看体验，还能帮助修复经典作品，推动NPR领域研究。”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 userDrawn="1"/>
        </p:nvSpPr>
        <p:spPr>
          <a:xfrm>
            <a:off x="0" y="0"/>
            <a:ext cx="2881193" cy="2076473"/>
          </a:xfrm>
          <a:custGeom>
            <a:avLst/>
            <a:gdLst>
              <a:gd name="connsiteX0" fmla="*/ 2881194 w 2881193"/>
              <a:gd name="connsiteY0" fmla="*/ 0 h 2076473"/>
              <a:gd name="connsiteX1" fmla="*/ 804721 w 2881193"/>
              <a:gd name="connsiteY1" fmla="*/ 2076473 h 2076473"/>
              <a:gd name="connsiteX2" fmla="*/ 0 w 2881193"/>
              <a:gd name="connsiteY2" fmla="*/ 1271805 h 2076473"/>
              <a:gd name="connsiteX3" fmla="*/ 0 w 2881193"/>
              <a:gd name="connsiteY3" fmla="*/ 0 h 2076473"/>
              <a:gd name="connsiteX4" fmla="*/ 2881194 w 2881193"/>
              <a:gd name="connsiteY4" fmla="*/ 0 h 207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93" h="2076473">
                <a:moveTo>
                  <a:pt x="2881194" y="0"/>
                </a:moveTo>
                <a:lnTo>
                  <a:pt x="804721" y="2076473"/>
                </a:lnTo>
                <a:lnTo>
                  <a:pt x="0" y="1271805"/>
                </a:lnTo>
                <a:lnTo>
                  <a:pt x="0" y="0"/>
                </a:lnTo>
                <a:lnTo>
                  <a:pt x="288119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任意多边形: 形状 64"/>
          <p:cNvSpPr/>
          <p:nvPr userDrawn="1"/>
        </p:nvSpPr>
        <p:spPr>
          <a:xfrm>
            <a:off x="0" y="1450133"/>
            <a:ext cx="715973" cy="1431998"/>
          </a:xfrm>
          <a:custGeom>
            <a:avLst/>
            <a:gdLst>
              <a:gd name="connsiteX0" fmla="*/ 715973 w 715973"/>
              <a:gd name="connsiteY0" fmla="*/ 715973 h 1431998"/>
              <a:gd name="connsiteX1" fmla="*/ 0 w 715973"/>
              <a:gd name="connsiteY1" fmla="*/ 1431998 h 1431998"/>
              <a:gd name="connsiteX2" fmla="*/ 0 w 715973"/>
              <a:gd name="connsiteY2" fmla="*/ 1196137 h 1431998"/>
              <a:gd name="connsiteX3" fmla="*/ 480164 w 715973"/>
              <a:gd name="connsiteY3" fmla="*/ 715973 h 1431998"/>
              <a:gd name="connsiteX4" fmla="*/ 0 w 715973"/>
              <a:gd name="connsiteY4" fmla="*/ 235861 h 1431998"/>
              <a:gd name="connsiteX5" fmla="*/ 0 w 715973"/>
              <a:gd name="connsiteY5" fmla="*/ 0 h 1431998"/>
              <a:gd name="connsiteX6" fmla="*/ 715973 w 715973"/>
              <a:gd name="connsiteY6" fmla="*/ 715973 h 14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5973" h="1431998">
                <a:moveTo>
                  <a:pt x="715973" y="715973"/>
                </a:moveTo>
                <a:lnTo>
                  <a:pt x="0" y="1431998"/>
                </a:lnTo>
                <a:lnTo>
                  <a:pt x="0" y="1196137"/>
                </a:lnTo>
                <a:lnTo>
                  <a:pt x="480164" y="715973"/>
                </a:lnTo>
                <a:lnTo>
                  <a:pt x="0" y="235861"/>
                </a:lnTo>
                <a:lnTo>
                  <a:pt x="0" y="0"/>
                </a:lnTo>
                <a:lnTo>
                  <a:pt x="715973" y="71597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任意多边形: 形状 65"/>
          <p:cNvSpPr/>
          <p:nvPr userDrawn="1"/>
        </p:nvSpPr>
        <p:spPr>
          <a:xfrm>
            <a:off x="0" y="566879"/>
            <a:ext cx="867255" cy="1734511"/>
          </a:xfrm>
          <a:custGeom>
            <a:avLst/>
            <a:gdLst>
              <a:gd name="connsiteX0" fmla="*/ 867256 w 867255"/>
              <a:gd name="connsiteY0" fmla="*/ 867256 h 1734511"/>
              <a:gd name="connsiteX1" fmla="*/ 0 w 867255"/>
              <a:gd name="connsiteY1" fmla="*/ 1734511 h 1734511"/>
              <a:gd name="connsiteX2" fmla="*/ 0 w 867255"/>
              <a:gd name="connsiteY2" fmla="*/ 1498650 h 1734511"/>
              <a:gd name="connsiteX3" fmla="*/ 631395 w 867255"/>
              <a:gd name="connsiteY3" fmla="*/ 867256 h 1734511"/>
              <a:gd name="connsiteX4" fmla="*/ 0 w 867255"/>
              <a:gd name="connsiteY4" fmla="*/ 235861 h 1734511"/>
              <a:gd name="connsiteX5" fmla="*/ 0 w 867255"/>
              <a:gd name="connsiteY5" fmla="*/ 0 h 1734511"/>
              <a:gd name="connsiteX6" fmla="*/ 867256 w 867255"/>
              <a:gd name="connsiteY6" fmla="*/ 867256 h 17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7255" h="1734511">
                <a:moveTo>
                  <a:pt x="867256" y="867256"/>
                </a:moveTo>
                <a:lnTo>
                  <a:pt x="0" y="1734511"/>
                </a:lnTo>
                <a:lnTo>
                  <a:pt x="0" y="1498650"/>
                </a:lnTo>
                <a:lnTo>
                  <a:pt x="631395" y="867256"/>
                </a:lnTo>
                <a:lnTo>
                  <a:pt x="0" y="235861"/>
                </a:lnTo>
                <a:lnTo>
                  <a:pt x="0" y="0"/>
                </a:lnTo>
                <a:lnTo>
                  <a:pt x="867256" y="86725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 userDrawn="1"/>
        </p:nvSpPr>
        <p:spPr>
          <a:xfrm>
            <a:off x="6360668" y="4443264"/>
            <a:ext cx="5831332" cy="2415360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任意多边形: 形状 67"/>
          <p:cNvSpPr/>
          <p:nvPr userDrawn="1"/>
        </p:nvSpPr>
        <p:spPr>
          <a:xfrm>
            <a:off x="10866572" y="3634687"/>
            <a:ext cx="1325428" cy="2651013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9" name="任意多边形: 形状 68"/>
          <p:cNvSpPr/>
          <p:nvPr userDrawn="1"/>
        </p:nvSpPr>
        <p:spPr>
          <a:xfrm>
            <a:off x="11031352" y="5031718"/>
            <a:ext cx="1160648" cy="1826906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71" name="任意多边形: 形状 70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6360668" y="4443264"/>
            <a:ext cx="5831332" cy="2415360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0866572" y="3634687"/>
            <a:ext cx="1325428" cy="2651013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031352" y="5031718"/>
            <a:ext cx="1160648" cy="1826906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5400000">
            <a:off x="2140530" y="5308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53" name="任意多边形: 形状 52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7" name="任意多边形: 形状 96"/>
          <p:cNvSpPr/>
          <p:nvPr userDrawn="1"/>
        </p:nvSpPr>
        <p:spPr>
          <a:xfrm>
            <a:off x="0" y="0"/>
            <a:ext cx="1441093" cy="2500561"/>
          </a:xfrm>
          <a:custGeom>
            <a:avLst/>
            <a:gdLst>
              <a:gd name="connsiteX0" fmla="*/ 0 w 1916568"/>
              <a:gd name="connsiteY0" fmla="*/ 0 h 3325598"/>
              <a:gd name="connsiteX1" fmla="*/ 507538 w 1916568"/>
              <a:gd name="connsiteY1" fmla="*/ 0 h 3325598"/>
              <a:gd name="connsiteX2" fmla="*/ 1916568 w 1916568"/>
              <a:gd name="connsiteY2" fmla="*/ 1409030 h 3325598"/>
              <a:gd name="connsiteX3" fmla="*/ 0 w 1916568"/>
              <a:gd name="connsiteY3" fmla="*/ 3325598 h 33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68" h="3325598">
                <a:moveTo>
                  <a:pt x="0" y="0"/>
                </a:moveTo>
                <a:lnTo>
                  <a:pt x="507538" y="0"/>
                </a:lnTo>
                <a:lnTo>
                  <a:pt x="1916568" y="1409030"/>
                </a:lnTo>
                <a:lnTo>
                  <a:pt x="0" y="332559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任意多边形: 形状 97"/>
          <p:cNvSpPr/>
          <p:nvPr userDrawn="1"/>
        </p:nvSpPr>
        <p:spPr>
          <a:xfrm>
            <a:off x="562458" y="0"/>
            <a:ext cx="1933092" cy="966546"/>
          </a:xfrm>
          <a:custGeom>
            <a:avLst/>
            <a:gdLst>
              <a:gd name="connsiteX0" fmla="*/ 0 w 2570898"/>
              <a:gd name="connsiteY0" fmla="*/ 0 h 1285449"/>
              <a:gd name="connsiteX1" fmla="*/ 452674 w 2570898"/>
              <a:gd name="connsiteY1" fmla="*/ 0 h 1285449"/>
              <a:gd name="connsiteX2" fmla="*/ 1285449 w 2570898"/>
              <a:gd name="connsiteY2" fmla="*/ 796247 h 1285449"/>
              <a:gd name="connsiteX3" fmla="*/ 2118223 w 2570898"/>
              <a:gd name="connsiteY3" fmla="*/ 0 h 1285449"/>
              <a:gd name="connsiteX4" fmla="*/ 2570898 w 2570898"/>
              <a:gd name="connsiteY4" fmla="*/ 0 h 1285449"/>
              <a:gd name="connsiteX5" fmla="*/ 1285449 w 2570898"/>
              <a:gd name="connsiteY5" fmla="*/ 1285449 h 128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0898" h="1285449">
                <a:moveTo>
                  <a:pt x="0" y="0"/>
                </a:moveTo>
                <a:lnTo>
                  <a:pt x="452674" y="0"/>
                </a:lnTo>
                <a:lnTo>
                  <a:pt x="1285449" y="796247"/>
                </a:lnTo>
                <a:lnTo>
                  <a:pt x="2118223" y="0"/>
                </a:lnTo>
                <a:lnTo>
                  <a:pt x="2570898" y="0"/>
                </a:lnTo>
                <a:lnTo>
                  <a:pt x="1285449" y="12854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任意多边形: 形状 98"/>
          <p:cNvSpPr/>
          <p:nvPr userDrawn="1"/>
        </p:nvSpPr>
        <p:spPr>
          <a:xfrm>
            <a:off x="0" y="0"/>
            <a:ext cx="1933902" cy="1115468"/>
          </a:xfrm>
          <a:custGeom>
            <a:avLst/>
            <a:gdLst>
              <a:gd name="connsiteX0" fmla="*/ 0 w 2571976"/>
              <a:gd name="connsiteY0" fmla="*/ 0 h 1483506"/>
              <a:gd name="connsiteX1" fmla="*/ 48553 w 2571976"/>
              <a:gd name="connsiteY1" fmla="*/ 0 h 1483506"/>
              <a:gd name="connsiteX2" fmla="*/ 1088470 w 2571976"/>
              <a:gd name="connsiteY2" fmla="*/ 994304 h 1483506"/>
              <a:gd name="connsiteX3" fmla="*/ 2128387 w 2571976"/>
              <a:gd name="connsiteY3" fmla="*/ 0 h 1483506"/>
              <a:gd name="connsiteX4" fmla="*/ 2571976 w 2571976"/>
              <a:gd name="connsiteY4" fmla="*/ 0 h 1483506"/>
              <a:gd name="connsiteX5" fmla="*/ 1088470 w 2571976"/>
              <a:gd name="connsiteY5" fmla="*/ 1483506 h 1483506"/>
              <a:gd name="connsiteX6" fmla="*/ 0 w 2571976"/>
              <a:gd name="connsiteY6" fmla="*/ 395037 h 14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976" h="1483506">
                <a:moveTo>
                  <a:pt x="0" y="0"/>
                </a:moveTo>
                <a:lnTo>
                  <a:pt x="48553" y="0"/>
                </a:lnTo>
                <a:lnTo>
                  <a:pt x="1088470" y="994304"/>
                </a:lnTo>
                <a:lnTo>
                  <a:pt x="2128387" y="0"/>
                </a:lnTo>
                <a:lnTo>
                  <a:pt x="2571976" y="0"/>
                </a:lnTo>
                <a:lnTo>
                  <a:pt x="1088470" y="1483506"/>
                </a:lnTo>
                <a:lnTo>
                  <a:pt x="0" y="39503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035550" y="3894396"/>
            <a:ext cx="7156450" cy="2964229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0565380" y="2902077"/>
            <a:ext cx="1626620" cy="3253432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0767605" y="4616571"/>
            <a:ext cx="1424395" cy="2242054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8" name="任意多边形: 形状 7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任意多边形: 形状 55"/>
          <p:cNvSpPr/>
          <p:nvPr userDrawn="1"/>
        </p:nvSpPr>
        <p:spPr>
          <a:xfrm>
            <a:off x="0" y="0"/>
            <a:ext cx="1916568" cy="3325598"/>
          </a:xfrm>
          <a:custGeom>
            <a:avLst/>
            <a:gdLst>
              <a:gd name="connsiteX0" fmla="*/ 0 w 1916568"/>
              <a:gd name="connsiteY0" fmla="*/ 0 h 3325598"/>
              <a:gd name="connsiteX1" fmla="*/ 507538 w 1916568"/>
              <a:gd name="connsiteY1" fmla="*/ 0 h 3325598"/>
              <a:gd name="connsiteX2" fmla="*/ 1916568 w 1916568"/>
              <a:gd name="connsiteY2" fmla="*/ 1409030 h 3325598"/>
              <a:gd name="connsiteX3" fmla="*/ 0 w 1916568"/>
              <a:gd name="connsiteY3" fmla="*/ 3325598 h 33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68" h="3325598">
                <a:moveTo>
                  <a:pt x="0" y="0"/>
                </a:moveTo>
                <a:lnTo>
                  <a:pt x="507538" y="0"/>
                </a:lnTo>
                <a:lnTo>
                  <a:pt x="1916568" y="1409030"/>
                </a:lnTo>
                <a:lnTo>
                  <a:pt x="0" y="332559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任意多边形: 形状 56"/>
          <p:cNvSpPr/>
          <p:nvPr userDrawn="1"/>
        </p:nvSpPr>
        <p:spPr>
          <a:xfrm>
            <a:off x="748036" y="0"/>
            <a:ext cx="2570898" cy="1285449"/>
          </a:xfrm>
          <a:custGeom>
            <a:avLst/>
            <a:gdLst>
              <a:gd name="connsiteX0" fmla="*/ 0 w 2570898"/>
              <a:gd name="connsiteY0" fmla="*/ 0 h 1285449"/>
              <a:gd name="connsiteX1" fmla="*/ 452674 w 2570898"/>
              <a:gd name="connsiteY1" fmla="*/ 0 h 1285449"/>
              <a:gd name="connsiteX2" fmla="*/ 1285449 w 2570898"/>
              <a:gd name="connsiteY2" fmla="*/ 796247 h 1285449"/>
              <a:gd name="connsiteX3" fmla="*/ 2118223 w 2570898"/>
              <a:gd name="connsiteY3" fmla="*/ 0 h 1285449"/>
              <a:gd name="connsiteX4" fmla="*/ 2570898 w 2570898"/>
              <a:gd name="connsiteY4" fmla="*/ 0 h 1285449"/>
              <a:gd name="connsiteX5" fmla="*/ 1285449 w 2570898"/>
              <a:gd name="connsiteY5" fmla="*/ 1285449 h 128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0898" h="1285449">
                <a:moveTo>
                  <a:pt x="0" y="0"/>
                </a:moveTo>
                <a:lnTo>
                  <a:pt x="452674" y="0"/>
                </a:lnTo>
                <a:lnTo>
                  <a:pt x="1285449" y="796247"/>
                </a:lnTo>
                <a:lnTo>
                  <a:pt x="2118223" y="0"/>
                </a:lnTo>
                <a:lnTo>
                  <a:pt x="2570898" y="0"/>
                </a:lnTo>
                <a:lnTo>
                  <a:pt x="1285449" y="12854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>
            <a:off x="0" y="0"/>
            <a:ext cx="2571976" cy="1483506"/>
          </a:xfrm>
          <a:custGeom>
            <a:avLst/>
            <a:gdLst>
              <a:gd name="connsiteX0" fmla="*/ 0 w 2571976"/>
              <a:gd name="connsiteY0" fmla="*/ 0 h 1483506"/>
              <a:gd name="connsiteX1" fmla="*/ 48553 w 2571976"/>
              <a:gd name="connsiteY1" fmla="*/ 0 h 1483506"/>
              <a:gd name="connsiteX2" fmla="*/ 1088470 w 2571976"/>
              <a:gd name="connsiteY2" fmla="*/ 994304 h 1483506"/>
              <a:gd name="connsiteX3" fmla="*/ 2128387 w 2571976"/>
              <a:gd name="connsiteY3" fmla="*/ 0 h 1483506"/>
              <a:gd name="connsiteX4" fmla="*/ 2571976 w 2571976"/>
              <a:gd name="connsiteY4" fmla="*/ 0 h 1483506"/>
              <a:gd name="connsiteX5" fmla="*/ 1088470 w 2571976"/>
              <a:gd name="connsiteY5" fmla="*/ 1483506 h 1483506"/>
              <a:gd name="connsiteX6" fmla="*/ 0 w 2571976"/>
              <a:gd name="connsiteY6" fmla="*/ 395037 h 14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976" h="1483506">
                <a:moveTo>
                  <a:pt x="0" y="0"/>
                </a:moveTo>
                <a:lnTo>
                  <a:pt x="48553" y="0"/>
                </a:lnTo>
                <a:lnTo>
                  <a:pt x="1088470" y="994304"/>
                </a:lnTo>
                <a:lnTo>
                  <a:pt x="2128387" y="0"/>
                </a:lnTo>
                <a:lnTo>
                  <a:pt x="2571976" y="0"/>
                </a:lnTo>
                <a:lnTo>
                  <a:pt x="1088470" y="1483506"/>
                </a:lnTo>
                <a:lnTo>
                  <a:pt x="0" y="39503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码"/>
          <p:cNvSpPr txBox="1"/>
          <p:nvPr userDrawn="1"/>
        </p:nvSpPr>
        <p:spPr>
          <a:xfrm>
            <a:off x="11401373" y="6442642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spc="100" baseline="0">
                <a:solidFill>
                  <a:schemeClr val="accent1"/>
                </a:solidFill>
                <a:latin typeface="+mj-lt"/>
                <a:ea typeface="+mj-ea"/>
                <a:cs typeface="Lato"/>
                <a:sym typeface="Lato"/>
              </a:rPr>
            </a:fld>
            <a:endParaRPr lang="en-US" sz="1100" b="0" i="0" u="none" strike="noStrike" cap="none" spc="100" baseline="0" dirty="0">
              <a:solidFill>
                <a:schemeClr val="accent1"/>
              </a:solidFill>
              <a:latin typeface="+mj-lt"/>
              <a:ea typeface="+mj-ea"/>
              <a:cs typeface="Lato"/>
              <a:sym typeface="Lato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7" name="文本框 6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16200000">
            <a:off x="11594311" y="489109"/>
            <a:ext cx="357188" cy="45719"/>
            <a:chOff x="1191771" y="586860"/>
            <a:chExt cx="519112" cy="67686"/>
          </a:xfrm>
          <a:solidFill>
            <a:schemeClr val="accent1"/>
          </a:solidFill>
        </p:grpSpPr>
        <p:sp>
          <p:nvSpPr>
            <p:cNvPr id="10" name="矩形: 圆角 36"/>
            <p:cNvSpPr/>
            <p:nvPr/>
          </p:nvSpPr>
          <p:spPr>
            <a:xfrm>
              <a:off x="1191771" y="586862"/>
              <a:ext cx="317617" cy="67684"/>
            </a:xfrm>
            <a:prstGeom prst="roundRect">
              <a:avLst>
                <a:gd name="adj" fmla="val 50000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569591" y="586860"/>
              <a:ext cx="141292" cy="64480"/>
            </a:xfrm>
            <a:prstGeom prst="roundRect">
              <a:avLst>
                <a:gd name="adj" fmla="val 50000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6771640"/>
            <a:ext cx="12192000" cy="86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4" name="组合 3" descr="51PPT模板网，幻灯片演示模板及素材免费下载！&#10;51PPT模板网 唯一访问网址：www.51pptmoban.com"/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6" name="任意多边形: 形状 5"/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组合 10"/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0" name="任意多边形: 形状 29"/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28" name="任意多边形: 形状 27"/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0" name="任意多边形: 形状 19"/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6" name="任意多边形: 形状 15"/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5" name="任意多边形: 形状 14"/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矩形 4">
              <a:hlinkClick r:id="rId2"/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5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7.jpeg"/><Relationship Id="rId7" Type="http://schemas.openxmlformats.org/officeDocument/2006/relationships/image" Target="../media/image26.jpe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5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jpeg"/><Relationship Id="rId8" Type="http://schemas.openxmlformats.org/officeDocument/2006/relationships/image" Target="../media/image46.jpeg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8.jpe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2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2.xml"/><Relationship Id="rId4" Type="http://schemas.openxmlformats.org/officeDocument/2006/relationships/image" Target="../media/image47.jpeg"/><Relationship Id="rId3" Type="http://schemas.openxmlformats.org/officeDocument/2006/relationships/image" Target="../media/image52.jpe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23.xml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8.jpeg"/><Relationship Id="rId4" Type="http://schemas.openxmlformats.org/officeDocument/2006/relationships/image" Target="../media/image63.jpe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44.jpe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59.jpe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8.jpeg"/><Relationship Id="rId6" Type="http://schemas.openxmlformats.org/officeDocument/2006/relationships/image" Target="../media/image25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jpeg"/><Relationship Id="rId7" Type="http://schemas.openxmlformats.org/officeDocument/2006/relationships/image" Target="../media/image77.jpeg"/><Relationship Id="rId6" Type="http://schemas.openxmlformats.org/officeDocument/2006/relationships/image" Target="../media/image76.jpeg"/><Relationship Id="rId5" Type="http://schemas.openxmlformats.org/officeDocument/2006/relationships/image" Target="../media/image47.jpeg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9" name="任意多边形: 形状 8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4" name="任意多边形: 形状 13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0471518" y="1544769"/>
            <a:ext cx="408666" cy="1465194"/>
            <a:chOff x="11185893" y="447489"/>
            <a:chExt cx="408666" cy="1465194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1185893" y="44748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1311536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1437232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562875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185893" y="59085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311536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1437232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1562875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185893" y="734212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311536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1437232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562875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185893" y="87752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1311536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37232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1562875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1185893" y="1020883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311536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1437232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562875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185893" y="1164244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311536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437232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562875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185893" y="130760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311536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437232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562875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185893" y="145091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311536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1437232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562875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185893" y="1594276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311536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1437232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1562875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1185893" y="1737637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311536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1437232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562875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1185893" y="188099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11536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37232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1562875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1191840" y="3022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71" name="任意多边形: 形状 70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主标题"/>
          <p:cNvSpPr txBox="1"/>
          <p:nvPr/>
        </p:nvSpPr>
        <p:spPr>
          <a:xfrm>
            <a:off x="2012315" y="2635885"/>
            <a:ext cx="81680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800">
                <a:ln w="12700">
                  <a:noFill/>
                </a:ln>
                <a:solidFill>
                  <a:schemeClr val="bg1"/>
                </a:solidFill>
                <a:effectLst>
                  <a:outerShdw blurRad="1270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Rockwell Extra Bold" panose="02060903040505020403" charset="0"/>
                <a:cs typeface="Rockwell Extra Bold" panose="02060903040505020403" charset="0"/>
              </a:rPr>
              <a:t>图像直方图增强</a:t>
            </a:r>
            <a:endParaRPr lang="zh-CN" altLang="en-US" sz="6000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  <a:latin typeface="Rockwell Extra Bold" panose="02060903040505020403" charset="0"/>
              <a:cs typeface="Rockwell Extra Bold" panose="02060903040505020403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3474720" y="4151630"/>
            <a:ext cx="5168265" cy="377190"/>
            <a:chOff x="5470" y="8105"/>
            <a:chExt cx="8139" cy="594"/>
          </a:xfrm>
        </p:grpSpPr>
        <p:sp>
          <p:nvSpPr>
            <p:cNvPr id="24" name="矩形: 对角圆角 23"/>
            <p:cNvSpPr/>
            <p:nvPr/>
          </p:nvSpPr>
          <p:spPr>
            <a:xfrm flipH="1">
              <a:off x="7353" y="8105"/>
              <a:ext cx="1617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胡世</a:t>
              </a:r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成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5" name="矩形: 对角圆角 24"/>
            <p:cNvSpPr/>
            <p:nvPr/>
          </p:nvSpPr>
          <p:spPr>
            <a:xfrm>
              <a:off x="5470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姓名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28" name="矩形: 对角圆角 27"/>
            <p:cNvSpPr/>
            <p:nvPr/>
          </p:nvSpPr>
          <p:spPr>
            <a:xfrm flipH="1">
              <a:off x="11655" y="8105"/>
              <a:ext cx="1955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2"/>
                  </a:solidFill>
                </a:rPr>
                <a:t>2252201</a:t>
              </a:r>
              <a:endParaRPr lang="en-US" altLang="zh-CN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矩形: 对角圆角 28"/>
            <p:cNvSpPr/>
            <p:nvPr/>
          </p:nvSpPr>
          <p:spPr>
            <a:xfrm>
              <a:off x="9772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学 号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449" y="300479"/>
            <a:ext cx="2138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Resize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策略</a:t>
            </a:r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239135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最近邻插值</a:t>
            </a:r>
            <a:endParaRPr lang="zh-CN" altLang="en-US" sz="240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7176770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双线性插值</a:t>
            </a:r>
            <a:endParaRPr lang="zh-CN" altLang="en-US" sz="2400"/>
          </a:p>
        </p:txBody>
      </p:sp>
      <p:pic>
        <p:nvPicPr>
          <p:cNvPr id="16" name="图片 15" descr="n02123045_10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1845945"/>
            <a:ext cx="3388360" cy="374078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-580390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原图</a:t>
            </a:r>
            <a:endParaRPr lang="zh-CN" altLang="en-US" sz="2400"/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-580390" y="572357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2400"/>
              <a:t>453 x 500</a:t>
            </a:r>
            <a:endParaRPr lang="en-US" altLang="zh-CN" sz="2400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5335270" y="572357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2400"/>
              <a:t>1024 x 1024</a:t>
            </a:r>
            <a:endParaRPr lang="en-US" altLang="zh-CN" sz="2400"/>
          </a:p>
        </p:txBody>
      </p:sp>
      <p:pic>
        <p:nvPicPr>
          <p:cNvPr id="2" name="图片 1" descr="n02123045_100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155" y="1847215"/>
            <a:ext cx="3745865" cy="3745865"/>
          </a:xfrm>
          <a:prstGeom prst="rect">
            <a:avLst/>
          </a:prstGeom>
        </p:spPr>
      </p:pic>
      <p:pic>
        <p:nvPicPr>
          <p:cNvPr id="4" name="图片 3" descr="n02123045_100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330" y="1845945"/>
            <a:ext cx="3737610" cy="3737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 descr="5041d6f4700e220382d3cbbdb278e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4915" y="124460"/>
            <a:ext cx="6469380" cy="6609080"/>
          </a:xfrm>
          <a:prstGeom prst="rect">
            <a:avLst/>
          </a:prstGeom>
        </p:spPr>
      </p:pic>
      <p:pic>
        <p:nvPicPr>
          <p:cNvPr id="5" name="图片 4" descr="a12a59c60eabdfc217a27604d45ffd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" y="1079500"/>
            <a:ext cx="4763135" cy="5352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 descr="f3a695b69b5916b60ddccf7c270299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1462405"/>
            <a:ext cx="4871720" cy="2160270"/>
          </a:xfrm>
          <a:prstGeom prst="rect">
            <a:avLst/>
          </a:prstGeom>
        </p:spPr>
      </p:pic>
      <p:pic>
        <p:nvPicPr>
          <p:cNvPr id="6" name="图片 5" descr="f729552a2c8674c1a5e34dd9b51f3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45" y="300355"/>
            <a:ext cx="6452235" cy="602043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5411470" y="514985"/>
            <a:ext cx="4569460" cy="9474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93410" y="2792095"/>
            <a:ext cx="3877310" cy="11684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57545" y="5521960"/>
            <a:ext cx="5738495" cy="7588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15" name="图片 14" descr="ce9f7f44558e20ca008118833d732314"/>
          <p:cNvPicPr>
            <a:picLocks noChangeAspect="1"/>
          </p:cNvPicPr>
          <p:nvPr/>
        </p:nvPicPr>
        <p:blipFill>
          <a:blip r:embed="rId3"/>
          <a:srcRect l="17355" t="43832" r="1296" b="20653"/>
          <a:stretch>
            <a:fillRect/>
          </a:stretch>
        </p:blipFill>
        <p:spPr>
          <a:xfrm>
            <a:off x="57785" y="4082415"/>
            <a:ext cx="4891405" cy="2238375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13" idx="1"/>
          </p:cNvCxnSpPr>
          <p:nvPr/>
        </p:nvCxnSpPr>
        <p:spPr>
          <a:xfrm flipH="1" flipV="1">
            <a:off x="4425315" y="2752725"/>
            <a:ext cx="1268095" cy="623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4489450" y="5290185"/>
            <a:ext cx="1268095" cy="623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059670" y="713105"/>
            <a:ext cx="137922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>
                <a:solidFill>
                  <a:srgbClr val="FF0000"/>
                </a:solidFill>
              </a:rPr>
              <a:t>RESIZE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16135" y="3199130"/>
            <a:ext cx="184658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>
                <a:solidFill>
                  <a:srgbClr val="FF0000"/>
                </a:solidFill>
              </a:rPr>
              <a:t>ENHANCE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60305" y="5521960"/>
            <a:ext cx="137858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400">
                <a:solidFill>
                  <a:srgbClr val="FF0000"/>
                </a:solidFill>
              </a:rPr>
              <a:t>MERGE</a:t>
            </a:r>
            <a:endParaRPr 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n02123045_10032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885" y="4124325"/>
            <a:ext cx="6635115" cy="127127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全局直方图均衡化（</a:t>
            </a:r>
            <a:r>
              <a:rPr lang="en-US" altLang="zh-CN" sz="2400"/>
              <a:t>Equalization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5" name="图片 4" descr="72708259ccbe586f479f1424db3eb47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78635"/>
            <a:ext cx="4336415" cy="1057910"/>
          </a:xfrm>
          <a:prstGeom prst="rect">
            <a:avLst/>
          </a:prstGeom>
        </p:spPr>
      </p:pic>
      <p:pic>
        <p:nvPicPr>
          <p:cNvPr id="12" name="图片 11" descr="195fc9f306d8bd3e78fd804ee887de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2912110"/>
            <a:ext cx="5227955" cy="1212215"/>
          </a:xfrm>
          <a:prstGeom prst="rect">
            <a:avLst/>
          </a:prstGeom>
        </p:spPr>
      </p:pic>
      <p:pic>
        <p:nvPicPr>
          <p:cNvPr id="13" name="图片 12" descr="5d5489148fb3d0de0f871fb9c16b99a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0" y="843280"/>
            <a:ext cx="6635750" cy="4544060"/>
          </a:xfrm>
          <a:prstGeom prst="rect">
            <a:avLst/>
          </a:prstGeom>
        </p:spPr>
      </p:pic>
      <p:pic>
        <p:nvPicPr>
          <p:cNvPr id="14" name="图片 13" descr="n02123045_10032_hi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885" y="5401945"/>
            <a:ext cx="6635115" cy="1271270"/>
          </a:xfrm>
          <a:prstGeom prst="rect">
            <a:avLst/>
          </a:prstGeom>
        </p:spPr>
      </p:pic>
      <p:pic>
        <p:nvPicPr>
          <p:cNvPr id="15" name="图片 14" descr="n02123045_100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85" y="4507865"/>
            <a:ext cx="2342515" cy="1757045"/>
          </a:xfrm>
          <a:prstGeom prst="rect">
            <a:avLst/>
          </a:prstGeom>
        </p:spPr>
      </p:pic>
      <p:pic>
        <p:nvPicPr>
          <p:cNvPr id="16" name="图片 15" descr="n02123045_10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590" y="4253230"/>
            <a:ext cx="2266315" cy="226631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2672080" y="5203190"/>
            <a:ext cx="311150" cy="379730"/>
          </a:xfrm>
          <a:prstGeom prst="rightArrow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b95c2c42b1c736fc7fa1429fe4c81a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5155" y="4241165"/>
            <a:ext cx="4834890" cy="2314575"/>
          </a:xfrm>
          <a:prstGeom prst="rect">
            <a:avLst/>
          </a:prstGeom>
        </p:spPr>
      </p:pic>
      <p:pic>
        <p:nvPicPr>
          <p:cNvPr id="6" name="图片 5" descr="c039ed40318479b63eca6651f0e39f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90" y="2226310"/>
            <a:ext cx="4834255" cy="23139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24828" y="634362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全局直方图均衡化（</a:t>
            </a:r>
            <a:r>
              <a:rPr lang="en-US" altLang="zh-CN" sz="2400"/>
              <a:t>Equalization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5" name="图片 4" descr="72708259ccbe586f479f1424db3eb4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78635"/>
            <a:ext cx="4336415" cy="1057910"/>
          </a:xfrm>
          <a:prstGeom prst="rect">
            <a:avLst/>
          </a:prstGeom>
        </p:spPr>
      </p:pic>
      <p:pic>
        <p:nvPicPr>
          <p:cNvPr id="3" name="图片 2" descr="c34668c94d1a533e68ddb53ee73574d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90" y="199390"/>
            <a:ext cx="4834255" cy="2329180"/>
          </a:xfrm>
          <a:prstGeom prst="rect">
            <a:avLst/>
          </a:prstGeom>
        </p:spPr>
      </p:pic>
      <p:pic>
        <p:nvPicPr>
          <p:cNvPr id="19" name="图片 18" descr="n02123045_10001_hi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" y="2952115"/>
            <a:ext cx="6214745" cy="11906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" name="图片 19" descr="n02123045_10032_hi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" y="4178300"/>
            <a:ext cx="6214745" cy="11906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1" name="图片 20" descr="n02123045_10052_hi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" y="5394325"/>
            <a:ext cx="6214745" cy="11906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2" name="图片 21" descr="n02123045_100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455" y="662940"/>
            <a:ext cx="1693545" cy="1693545"/>
          </a:xfrm>
          <a:prstGeom prst="rect">
            <a:avLst/>
          </a:prstGeom>
        </p:spPr>
      </p:pic>
      <p:pic>
        <p:nvPicPr>
          <p:cNvPr id="23" name="图片 22" descr="n02123045_100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045" y="2670810"/>
            <a:ext cx="1671955" cy="1671955"/>
          </a:xfrm>
          <a:prstGeom prst="rect">
            <a:avLst/>
          </a:prstGeom>
        </p:spPr>
      </p:pic>
      <p:pic>
        <p:nvPicPr>
          <p:cNvPr id="24" name="图片 23" descr="n02123045_100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045" y="465709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11310" y="3312795"/>
            <a:ext cx="2707005" cy="2995295"/>
          </a:xfrm>
          <a:prstGeom prst="rect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3" name="图片 2" descr="da0870d35209d8f1870ac0bf2b74ddb9"/>
          <p:cNvPicPr>
            <a:picLocks noChangeAspect="1"/>
          </p:cNvPicPr>
          <p:nvPr/>
        </p:nvPicPr>
        <p:blipFill>
          <a:blip r:embed="rId1"/>
          <a:srcRect b="68270"/>
          <a:stretch>
            <a:fillRect/>
          </a:stretch>
        </p:blipFill>
        <p:spPr>
          <a:xfrm>
            <a:off x="83185" y="1624330"/>
            <a:ext cx="5742940" cy="456565"/>
          </a:xfrm>
          <a:prstGeom prst="rect">
            <a:avLst/>
          </a:prstGeom>
        </p:spPr>
      </p:pic>
      <p:pic>
        <p:nvPicPr>
          <p:cNvPr id="6" name="图片 5" descr="3896e9e7dc7bc9096f0706f789c3ec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5" y="956310"/>
            <a:ext cx="5949950" cy="2206625"/>
          </a:xfrm>
          <a:prstGeom prst="rect">
            <a:avLst/>
          </a:prstGeom>
        </p:spPr>
      </p:pic>
      <p:pic>
        <p:nvPicPr>
          <p:cNvPr id="11" name="图片 10" descr="7a85b2ed584966112c59701c71078b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3434715"/>
            <a:ext cx="8848090" cy="269557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9218930" y="3319145"/>
          <a:ext cx="261112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390"/>
                <a:gridCol w="326390"/>
                <a:gridCol w="326390"/>
                <a:gridCol w="326390"/>
                <a:gridCol w="326390"/>
                <a:gridCol w="318770"/>
                <a:gridCol w="334010"/>
                <a:gridCol w="32639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3" name="图片 2" descr="da0870d35209d8f1870ac0bf2b74ddb9"/>
          <p:cNvPicPr>
            <a:picLocks noChangeAspect="1"/>
          </p:cNvPicPr>
          <p:nvPr/>
        </p:nvPicPr>
        <p:blipFill>
          <a:blip r:embed="rId1"/>
          <a:srcRect b="65137"/>
          <a:stretch>
            <a:fillRect/>
          </a:stretch>
        </p:blipFill>
        <p:spPr>
          <a:xfrm>
            <a:off x="83185" y="1624330"/>
            <a:ext cx="5742940" cy="501650"/>
          </a:xfrm>
          <a:prstGeom prst="rect">
            <a:avLst/>
          </a:prstGeom>
        </p:spPr>
      </p:pic>
      <p:pic>
        <p:nvPicPr>
          <p:cNvPr id="6" name="图片 5" descr="3896e9e7dc7bc9096f0706f789c3ec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5" y="956310"/>
            <a:ext cx="5949950" cy="2206625"/>
          </a:xfrm>
          <a:prstGeom prst="rect">
            <a:avLst/>
          </a:prstGeom>
        </p:spPr>
      </p:pic>
      <p:pic>
        <p:nvPicPr>
          <p:cNvPr id="16" name="图片 15" descr="n02123045_10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85" y="3218815"/>
            <a:ext cx="3068955" cy="3068955"/>
          </a:xfrm>
          <a:prstGeom prst="rect">
            <a:avLst/>
          </a:prstGeom>
        </p:spPr>
      </p:pic>
      <p:pic>
        <p:nvPicPr>
          <p:cNvPr id="14" name="图片 13" descr="n02123045_10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" y="3218815"/>
            <a:ext cx="3093085" cy="30930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11310" y="3312795"/>
            <a:ext cx="2707005" cy="2995295"/>
          </a:xfrm>
          <a:prstGeom prst="rect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5"/>
            </p:custDataLst>
          </p:nvPr>
        </p:nvGraphicFramePr>
        <p:xfrm>
          <a:off x="9218930" y="3319145"/>
          <a:ext cx="261112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390"/>
                <a:gridCol w="326390"/>
                <a:gridCol w="326390"/>
                <a:gridCol w="326390"/>
                <a:gridCol w="326390"/>
                <a:gridCol w="318770"/>
                <a:gridCol w="334010"/>
                <a:gridCol w="32639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右箭头 17"/>
          <p:cNvSpPr/>
          <p:nvPr/>
        </p:nvSpPr>
        <p:spPr>
          <a:xfrm>
            <a:off x="4167505" y="4470400"/>
            <a:ext cx="537845" cy="617220"/>
          </a:xfrm>
          <a:prstGeom prst="rightArrow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11310" y="3312795"/>
            <a:ext cx="2707005" cy="2995295"/>
          </a:xfrm>
          <a:prstGeom prst="rect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3" name="图片 2" descr="da0870d35209d8f1870ac0bf2b74ddb9"/>
          <p:cNvPicPr>
            <a:picLocks noChangeAspect="1"/>
          </p:cNvPicPr>
          <p:nvPr/>
        </p:nvPicPr>
        <p:blipFill>
          <a:blip r:embed="rId1"/>
          <a:srcRect b="68491"/>
          <a:stretch>
            <a:fillRect/>
          </a:stretch>
        </p:blipFill>
        <p:spPr>
          <a:xfrm>
            <a:off x="83185" y="1624330"/>
            <a:ext cx="5742940" cy="453390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9218930" y="3319145"/>
          <a:ext cx="2699385" cy="2983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185"/>
                <a:gridCol w="337820"/>
                <a:gridCol w="337185"/>
                <a:gridCol w="337820"/>
                <a:gridCol w="337185"/>
                <a:gridCol w="329565"/>
                <a:gridCol w="270510"/>
                <a:gridCol w="412115"/>
              </a:tblGrid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47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568d628581849b23423324adccbcc8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65" y="300355"/>
            <a:ext cx="5395595" cy="2763520"/>
          </a:xfrm>
          <a:prstGeom prst="rect">
            <a:avLst/>
          </a:prstGeom>
        </p:spPr>
      </p:pic>
      <p:pic>
        <p:nvPicPr>
          <p:cNvPr id="14" name="图片 13" descr="9c8e4b12bb6461a4f9d6731e57a2b1b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15" y="3165475"/>
            <a:ext cx="6475095" cy="3252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a1c70a6736a36e3c09e74759827b4f2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6125" y="300355"/>
            <a:ext cx="5990590" cy="588454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3" name="图片 2" descr="da0870d35209d8f1870ac0bf2b74ddb9"/>
          <p:cNvPicPr>
            <a:picLocks noChangeAspect="1"/>
          </p:cNvPicPr>
          <p:nvPr/>
        </p:nvPicPr>
        <p:blipFill>
          <a:blip r:embed="rId2"/>
          <a:srcRect b="33098"/>
          <a:stretch>
            <a:fillRect/>
          </a:stretch>
        </p:blipFill>
        <p:spPr>
          <a:xfrm>
            <a:off x="83185" y="1624330"/>
            <a:ext cx="5742940" cy="962660"/>
          </a:xfrm>
          <a:prstGeom prst="rect">
            <a:avLst/>
          </a:prstGeom>
        </p:spPr>
      </p:pic>
      <p:pic>
        <p:nvPicPr>
          <p:cNvPr id="12" name="图片 11" descr="06d066d0cb8e32fc01b34f84965d58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25" y="0"/>
            <a:ext cx="5861050" cy="6858000"/>
          </a:xfrm>
          <a:prstGeom prst="rect">
            <a:avLst/>
          </a:prstGeom>
        </p:spPr>
      </p:pic>
      <p:pic>
        <p:nvPicPr>
          <p:cNvPr id="13" name="图片 12" descr="n02123045_10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3181985"/>
            <a:ext cx="1677670" cy="16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 descr="n02123045_100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870" y="3181985"/>
            <a:ext cx="1677670" cy="16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n02123045_100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" y="3181985"/>
            <a:ext cx="1677670" cy="1677670"/>
          </a:xfrm>
          <a:prstGeom prst="rect">
            <a:avLst/>
          </a:prstGeom>
        </p:spPr>
      </p:pic>
      <p:pic>
        <p:nvPicPr>
          <p:cNvPr id="19" name="图片 18" descr="n02123045_10032_hi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05" y="5082540"/>
            <a:ext cx="5412740" cy="1036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3" name="图片 2" descr="da0870d35209d8f1870ac0bf2b74dd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1624330"/>
            <a:ext cx="5742940" cy="143891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86205" y="2630805"/>
            <a:ext cx="1678305" cy="36512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11" name="图片 10" descr="ac2922250780703fafacbf425f8c1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410" y="0"/>
            <a:ext cx="4683760" cy="6858000"/>
          </a:xfrm>
          <a:prstGeom prst="rect">
            <a:avLst/>
          </a:prstGeom>
        </p:spPr>
      </p:pic>
      <p:pic>
        <p:nvPicPr>
          <p:cNvPr id="6" name="图片 5" descr="a04fb1ebbc090b0d529a39045ffe806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677160"/>
            <a:ext cx="3151505" cy="410400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7815580" y="5268595"/>
            <a:ext cx="2627630" cy="13696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B76A5"/>
                    </a:gs>
                    <a:gs pos="100000">
                      <a:srgbClr val="23A18F"/>
                    </a:gs>
                  </a:gsLst>
                  <a:lin ang="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17" name="图片 16" descr="n02123045_10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10" y="3729355"/>
            <a:ext cx="2124075" cy="2124075"/>
          </a:xfrm>
          <a:prstGeom prst="rect">
            <a:avLst/>
          </a:prstGeom>
        </p:spPr>
      </p:pic>
      <p:pic>
        <p:nvPicPr>
          <p:cNvPr id="20" name="图片 19" descr="n02123045_100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" y="3727450"/>
            <a:ext cx="2109470" cy="210947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9" name="任意多边形: 形状 8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4" name="任意多边形: 形状 13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7" name="平行四边形 166"/>
          <p:cNvSpPr/>
          <p:nvPr>
            <p:custDataLst>
              <p:tags r:id="rId1"/>
            </p:custDataLst>
          </p:nvPr>
        </p:nvSpPr>
        <p:spPr>
          <a:xfrm>
            <a:off x="2332301" y="1711779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8" name="平行四边形 167"/>
          <p:cNvSpPr/>
          <p:nvPr>
            <p:custDataLst>
              <p:tags r:id="rId2"/>
            </p:custDataLst>
          </p:nvPr>
        </p:nvSpPr>
        <p:spPr>
          <a:xfrm>
            <a:off x="3098762" y="1711778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数据集与图片格式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69" name="文本框 168"/>
          <p:cNvSpPr txBox="1"/>
          <p:nvPr>
            <p:custDataLst>
              <p:tags r:id="rId3"/>
            </p:custDataLst>
          </p:nvPr>
        </p:nvSpPr>
        <p:spPr>
          <a:xfrm>
            <a:off x="3284217" y="2383155"/>
            <a:ext cx="3033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BACKGROUND AND MEANING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70" name="平行四边形 169"/>
          <p:cNvSpPr/>
          <p:nvPr>
            <p:custDataLst>
              <p:tags r:id="rId4"/>
            </p:custDataLst>
          </p:nvPr>
        </p:nvSpPr>
        <p:spPr>
          <a:xfrm>
            <a:off x="3355340" y="3110049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1" name="平行四边形 170"/>
          <p:cNvSpPr/>
          <p:nvPr>
            <p:custDataLst>
              <p:tags r:id="rId5"/>
            </p:custDataLst>
          </p:nvPr>
        </p:nvSpPr>
        <p:spPr>
          <a:xfrm>
            <a:off x="4121801" y="3110048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Resize</a:t>
            </a: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策略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2" name="文本框 171"/>
          <p:cNvSpPr txBox="1"/>
          <p:nvPr>
            <p:custDataLst>
              <p:tags r:id="rId6"/>
            </p:custDataLst>
          </p:nvPr>
        </p:nvSpPr>
        <p:spPr>
          <a:xfrm>
            <a:off x="4307256" y="3781425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METHODS AND IDEAS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73" name="平行四边形 172"/>
          <p:cNvSpPr/>
          <p:nvPr>
            <p:custDataLst>
              <p:tags r:id="rId7"/>
            </p:custDataLst>
          </p:nvPr>
        </p:nvSpPr>
        <p:spPr>
          <a:xfrm>
            <a:off x="4343981" y="4461041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平行四边形 173"/>
          <p:cNvSpPr/>
          <p:nvPr>
            <p:custDataLst>
              <p:tags r:id="rId8"/>
            </p:custDataLst>
          </p:nvPr>
        </p:nvSpPr>
        <p:spPr>
          <a:xfrm>
            <a:off x="5110442" y="4461040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直方图增强分析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5" name="文本框 174"/>
          <p:cNvSpPr txBox="1"/>
          <p:nvPr>
            <p:custDataLst>
              <p:tags r:id="rId9"/>
            </p:custDataLst>
          </p:nvPr>
        </p:nvSpPr>
        <p:spPr>
          <a:xfrm>
            <a:off x="5295897" y="5132417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CASES AND DIFFICULTIES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80" name="矩形 23"/>
          <p:cNvSpPr>
            <a:spLocks noChangeArrowheads="1"/>
          </p:cNvSpPr>
          <p:nvPr/>
        </p:nvSpPr>
        <p:spPr bwMode="auto">
          <a:xfrm>
            <a:off x="5294296" y="898624"/>
            <a:ext cx="1603408" cy="39052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5362466" y="568476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accent2"/>
                </a:solidFill>
                <a:latin typeface="+mj-ea"/>
                <a:ea typeface="+mj-ea"/>
              </a:rPr>
              <a:t>目录</a:t>
            </a:r>
            <a:endParaRPr lang="zh-CN" altLang="en-US" sz="4400" spc="6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2. 自适应直方图均衡化（CLAHE）</a:t>
            </a:r>
            <a:endParaRPr sz="2400"/>
          </a:p>
        </p:txBody>
      </p:sp>
      <p:pic>
        <p:nvPicPr>
          <p:cNvPr id="12" name="图片 11" descr="cda1b38b2e223b250b8ffbea4766cc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740" y="1626235"/>
            <a:ext cx="5528945" cy="4971415"/>
          </a:xfrm>
          <a:prstGeom prst="rect">
            <a:avLst/>
          </a:prstGeom>
        </p:spPr>
      </p:pic>
      <p:pic>
        <p:nvPicPr>
          <p:cNvPr id="15" name="图片 14" descr="n02123045_100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3232150"/>
            <a:ext cx="2103755" cy="2103755"/>
          </a:xfrm>
          <a:prstGeom prst="rect">
            <a:avLst/>
          </a:prstGeom>
        </p:spPr>
      </p:pic>
      <p:pic>
        <p:nvPicPr>
          <p:cNvPr id="13" name="图片 12" descr="n02123045_10032_h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85" y="5481955"/>
            <a:ext cx="442531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 descr="n02123045_10032_c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45" y="4615815"/>
            <a:ext cx="4415155" cy="845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 descr="n02123045_10032_hi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845" y="2981960"/>
            <a:ext cx="4431030" cy="84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 descr="n02123045_10032_c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845" y="2112645"/>
            <a:ext cx="4431030" cy="848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55784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3. 线性对比度拉伸（Stretch）</a:t>
            </a:r>
            <a:endParaRPr sz="2400"/>
          </a:p>
        </p:txBody>
      </p:sp>
      <p:pic>
        <p:nvPicPr>
          <p:cNvPr id="3" name="图片 2" descr="e18980f4cf7d02ad30abba6be5f35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505585"/>
            <a:ext cx="4686300" cy="1390650"/>
          </a:xfrm>
          <a:prstGeom prst="rect">
            <a:avLst/>
          </a:prstGeom>
        </p:spPr>
      </p:pic>
      <p:pic>
        <p:nvPicPr>
          <p:cNvPr id="6" name="图片 5" descr="c8f1a3a45417508247335399601cb9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3200400"/>
            <a:ext cx="5143500" cy="2731135"/>
          </a:xfrm>
          <a:prstGeom prst="rect">
            <a:avLst/>
          </a:prstGeom>
        </p:spPr>
      </p:pic>
      <p:pic>
        <p:nvPicPr>
          <p:cNvPr id="11" name="图片 10" descr="n02123045_10001_h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85" y="368935"/>
            <a:ext cx="5881370" cy="1126490"/>
          </a:xfrm>
          <a:prstGeom prst="rect">
            <a:avLst/>
          </a:prstGeom>
        </p:spPr>
      </p:pic>
      <p:pic>
        <p:nvPicPr>
          <p:cNvPr id="12" name="图片 11" descr="n02123045_10032_hi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85" y="1497330"/>
            <a:ext cx="5881370" cy="1126490"/>
          </a:xfrm>
          <a:prstGeom prst="rect">
            <a:avLst/>
          </a:prstGeom>
        </p:spPr>
      </p:pic>
      <p:pic>
        <p:nvPicPr>
          <p:cNvPr id="13" name="图片 12" descr="n02123045_10052_hi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885" y="2623820"/>
            <a:ext cx="5880735" cy="1126490"/>
          </a:xfrm>
          <a:prstGeom prst="rect">
            <a:avLst/>
          </a:prstGeom>
        </p:spPr>
      </p:pic>
      <p:pic>
        <p:nvPicPr>
          <p:cNvPr id="14" name="图片 13" descr="n02123045_100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90" y="4045585"/>
            <a:ext cx="2180590" cy="2406650"/>
          </a:xfrm>
          <a:prstGeom prst="rect">
            <a:avLst/>
          </a:prstGeom>
        </p:spPr>
      </p:pic>
      <p:pic>
        <p:nvPicPr>
          <p:cNvPr id="16" name="图片 15" descr="n02123045_100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670" y="4046220"/>
            <a:ext cx="2406015" cy="240601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8174990" y="4997450"/>
            <a:ext cx="615315" cy="504190"/>
          </a:xfrm>
          <a:prstGeom prst="rightArrow">
            <a:avLst/>
          </a:prstGeom>
          <a:gradFill>
            <a:gsLst>
              <a:gs pos="0">
                <a:srgbClr val="1B76A5"/>
              </a:gs>
              <a:gs pos="100000">
                <a:srgbClr val="23A1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直方图增强分析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1045210"/>
            <a:ext cx="651446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4. Gamma 校正（Gamma Correction）</a:t>
            </a:r>
            <a:endParaRPr sz="2400"/>
          </a:p>
        </p:txBody>
      </p:sp>
      <p:pic>
        <p:nvPicPr>
          <p:cNvPr id="3" name="图片 2" descr="395b3d95123496bcce9ade93a865bc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1713865"/>
            <a:ext cx="2578100" cy="792480"/>
          </a:xfrm>
          <a:prstGeom prst="rect">
            <a:avLst/>
          </a:prstGeom>
        </p:spPr>
      </p:pic>
      <p:pic>
        <p:nvPicPr>
          <p:cNvPr id="6" name="图片 5" descr="25817c966ee8df8e76d88abfc274e3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10" y="1706245"/>
            <a:ext cx="2567940" cy="835025"/>
          </a:xfrm>
          <a:prstGeom prst="rect">
            <a:avLst/>
          </a:prstGeom>
        </p:spPr>
      </p:pic>
      <p:pic>
        <p:nvPicPr>
          <p:cNvPr id="11" name="图片 10" descr="5a7fe27ff40453cbe0c6eb67d11979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478790"/>
            <a:ext cx="5705475" cy="2212340"/>
          </a:xfrm>
          <a:prstGeom prst="rect">
            <a:avLst/>
          </a:prstGeom>
        </p:spPr>
      </p:pic>
      <p:pic>
        <p:nvPicPr>
          <p:cNvPr id="13" name="图片 12" descr="n02123045_10032_hi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815" y="3180715"/>
            <a:ext cx="6151880" cy="117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 descr="n02123045_100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" y="3662680"/>
            <a:ext cx="2050415" cy="2050415"/>
          </a:xfrm>
          <a:prstGeom prst="rect">
            <a:avLst/>
          </a:prstGeom>
        </p:spPr>
      </p:pic>
      <p:pic>
        <p:nvPicPr>
          <p:cNvPr id="15" name="图片 14" descr="n02123045_100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2741930"/>
            <a:ext cx="2124075" cy="2124075"/>
          </a:xfrm>
          <a:prstGeom prst="rect">
            <a:avLst/>
          </a:prstGeom>
        </p:spPr>
      </p:pic>
      <p:pic>
        <p:nvPicPr>
          <p:cNvPr id="16" name="图片 15" descr="n02123045_10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225" y="4659630"/>
            <a:ext cx="2124075" cy="2124075"/>
          </a:xfrm>
          <a:prstGeom prst="rect">
            <a:avLst/>
          </a:prstGeom>
        </p:spPr>
      </p:pic>
      <p:pic>
        <p:nvPicPr>
          <p:cNvPr id="18" name="图片 17" descr="n02123045_10032_hi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815" y="5147945"/>
            <a:ext cx="6151880" cy="117856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2634234" y="3533076"/>
                <a:ext cx="90043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34" y="3533076"/>
                <a:ext cx="900430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28" t="-155" r="28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634234" y="5553011"/>
                <a:ext cx="90043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7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34" y="5553011"/>
                <a:ext cx="900430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28" t="-155" r="28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主标题"/>
          <p:cNvSpPr txBox="1"/>
          <p:nvPr/>
        </p:nvSpPr>
        <p:spPr>
          <a:xfrm>
            <a:off x="5090160" y="2398167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72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r>
              <a:rPr lang="zh-CN" altLang="en-US" dirty="0"/>
              <a:t>感谢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79593" y="1517650"/>
            <a:ext cx="263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THANKS</a:t>
            </a:r>
            <a:endParaRPr lang="zh-CN" alt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168" name="任意多边形: 形状 167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75" name="任意多边形: 形状 174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0063213" y="1544769"/>
            <a:ext cx="408666" cy="1465194"/>
            <a:chOff x="11185893" y="447489"/>
            <a:chExt cx="408666" cy="1465194"/>
          </a:xfrm>
        </p:grpSpPr>
        <p:sp>
          <p:nvSpPr>
            <p:cNvPr id="181" name="任意多边形: 形状 180"/>
            <p:cNvSpPr/>
            <p:nvPr/>
          </p:nvSpPr>
          <p:spPr>
            <a:xfrm>
              <a:off x="11185893" y="44748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1311536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11437232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11562875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11185893" y="59085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11311536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1437232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11562875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11185893" y="734212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11311536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1437232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11562875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11185893" y="87752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11311536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11437232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11562875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11185893" y="1020883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11311536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11437232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11562875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11185893" y="1164244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11311536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11437232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11562875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11185893" y="130760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11311536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11437232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11562875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11185893" y="145091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11311536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11437232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11562875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11185893" y="1594276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11311536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11437232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11562875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11185893" y="1737637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1311536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11437232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11562875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11185893" y="188099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11311536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1437232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11562875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1052140" y="3022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226" name="任意多边形: 形状 225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3475990" y="4201160"/>
            <a:ext cx="5168265" cy="377190"/>
            <a:chOff x="5470" y="8105"/>
            <a:chExt cx="8139" cy="594"/>
          </a:xfrm>
        </p:grpSpPr>
        <p:sp>
          <p:nvSpPr>
            <p:cNvPr id="24" name="矩形: 对角圆角 23"/>
            <p:cNvSpPr/>
            <p:nvPr/>
          </p:nvSpPr>
          <p:spPr>
            <a:xfrm flipH="1">
              <a:off x="7353" y="8105"/>
              <a:ext cx="1617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胡世</a:t>
              </a:r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成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5" name="矩形: 对角圆角 24"/>
            <p:cNvSpPr/>
            <p:nvPr/>
          </p:nvSpPr>
          <p:spPr>
            <a:xfrm>
              <a:off x="5470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latin typeface="+mn-ea"/>
                </a:rPr>
                <a:t>姓名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28" name="矩形: 对角圆角 27"/>
            <p:cNvSpPr/>
            <p:nvPr/>
          </p:nvSpPr>
          <p:spPr>
            <a:xfrm flipH="1">
              <a:off x="11655" y="8105"/>
              <a:ext cx="1955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 dirty="0">
                  <a:solidFill>
                    <a:schemeClr val="tx2"/>
                  </a:solidFill>
                </a:rPr>
                <a:t>2252201</a:t>
              </a:r>
              <a:endParaRPr lang="en-US" altLang="zh-CN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矩形: 对角圆角 28"/>
            <p:cNvSpPr/>
            <p:nvPr/>
          </p:nvSpPr>
          <p:spPr>
            <a:xfrm>
              <a:off x="9772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latin typeface="+mn-ea"/>
                </a:rPr>
                <a:t>学 号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23449" y="300479"/>
            <a:ext cx="16052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项目一览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00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图片 1" descr="0dc748661c52cdcf345e642dc2b1eb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2870"/>
            <a:ext cx="6471920" cy="3747135"/>
          </a:xfrm>
          <a:prstGeom prst="rect">
            <a:avLst/>
          </a:prstGeom>
        </p:spPr>
      </p:pic>
      <p:pic>
        <p:nvPicPr>
          <p:cNvPr id="3" name="图片 2" descr="f5ce32407013f6b6e8c13a4e9ea832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751205"/>
            <a:ext cx="8917940" cy="53549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1080" y="751840"/>
            <a:ext cx="1802130" cy="1802765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25879"/>
            <a:ext cx="12192000" cy="21335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23449" y="300479"/>
            <a:ext cx="3027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数据集与图片格式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图片 7" descr="8496bf765e60fe64cd553124b28cf8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9215"/>
            <a:ext cx="7257415" cy="4446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 descr="7707325150a0d4037a2bd31983d19a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160" y="350520"/>
            <a:ext cx="4347210" cy="2577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9d62903ee6e8fb5fe8127b213ff1d82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15" y="2106295"/>
            <a:ext cx="4309110" cy="2508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 descr="2452c6fababae6c4fa9c6d38482767e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75" y="3788410"/>
            <a:ext cx="4036060" cy="2376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 descr="47debd4efcf76497795baa0f9956e2d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0" y="4531995"/>
            <a:ext cx="2211705" cy="213296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95729"/>
            <a:ext cx="12192000" cy="21335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23449" y="300479"/>
            <a:ext cx="3027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数据集与图片格式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图片 8" descr="7707325150a0d4037a2bd31983d19a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9325"/>
            <a:ext cx="4347210" cy="2577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9d62903ee6e8fb5fe8127b213ff1d82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949325"/>
            <a:ext cx="4427855" cy="2577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 descr="2452c6fababae6c4fa9c6d38482767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10" y="949325"/>
            <a:ext cx="4377690" cy="2577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 descr="a884b6df64b28b91fc08a61cd0655b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3553460"/>
            <a:ext cx="10335260" cy="3179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92955" y="5923280"/>
            <a:ext cx="1021715" cy="2413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7" name="图片 6" descr="d9006a3eacac85d45523388bda9042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620" y="5127625"/>
            <a:ext cx="4117340" cy="97853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301990" y="92710"/>
            <a:ext cx="263398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对长宽比例无偏性</a:t>
            </a:r>
            <a:endParaRPr lang="zh-CN" altLang="en-US" sz="2400"/>
          </a:p>
          <a:p>
            <a:r>
              <a:rPr lang="zh-CN" altLang="en-US" sz="2400"/>
              <a:t>体现图像能量尺度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23449" y="300479"/>
            <a:ext cx="3027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数据集与图片格式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图片 7" descr="07d161d46c952450c311794bec567e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054100"/>
            <a:ext cx="6369050" cy="2296795"/>
          </a:xfrm>
          <a:prstGeom prst="rect">
            <a:avLst/>
          </a:prstGeom>
        </p:spPr>
      </p:pic>
      <p:pic>
        <p:nvPicPr>
          <p:cNvPr id="12" name="图片 11" descr="d858879107c4ea0672cca7eb65fd78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3429000"/>
            <a:ext cx="6236970" cy="27660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75593" y="3834130"/>
            <a:ext cx="145351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4:2:2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35408" y="4417060"/>
            <a:ext cx="277685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8x8</a:t>
            </a:r>
            <a:r>
              <a:rPr lang="zh-CN" altLang="en-US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个</a:t>
            </a:r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Block</a:t>
            </a:r>
            <a:endParaRPr lang="en-US" altLang="zh-CN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35726" y="4962525"/>
            <a:ext cx="38557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浮点数映射为整数</a:t>
            </a:r>
            <a:endParaRPr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7" name="图片 16" descr="n02123045_1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95" y="240665"/>
            <a:ext cx="2667000" cy="2438400"/>
          </a:xfrm>
          <a:prstGeom prst="rect">
            <a:avLst/>
          </a:prstGeom>
        </p:spPr>
      </p:pic>
      <p:pic>
        <p:nvPicPr>
          <p:cNvPr id="18" name="图片 17" descr="8a6de5e3662d919626c21bf491a6ab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2679065"/>
            <a:ext cx="5774055" cy="1155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23449" y="300479"/>
            <a:ext cx="5872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+mn-ea"/>
              </a:rPr>
              <a:t>数据集与图片格式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 —— RGB vs YUV</a:t>
            </a:r>
            <a:endParaRPr lang="en-US" altLang="zh-CN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图片 1" descr="264c7d738fc1a27e846dd9d465eb48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1383665"/>
            <a:ext cx="5440680" cy="2656205"/>
          </a:xfrm>
          <a:prstGeom prst="rect">
            <a:avLst/>
          </a:prstGeom>
        </p:spPr>
      </p:pic>
      <p:pic>
        <p:nvPicPr>
          <p:cNvPr id="3" name="图片 2" descr="abd69abd5bbc08f7a4e28c8c1e3c5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1383030"/>
            <a:ext cx="6359525" cy="2148205"/>
          </a:xfrm>
          <a:prstGeom prst="rect">
            <a:avLst/>
          </a:prstGeom>
        </p:spPr>
      </p:pic>
      <p:pic>
        <p:nvPicPr>
          <p:cNvPr id="4" name="图片 3" descr="f9e1ee31e9bea6b5999fd30489a1d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" y="4091305"/>
            <a:ext cx="6006465" cy="936625"/>
          </a:xfrm>
          <a:prstGeom prst="rect">
            <a:avLst/>
          </a:prstGeom>
        </p:spPr>
      </p:pic>
      <p:pic>
        <p:nvPicPr>
          <p:cNvPr id="5" name="图片 4" descr="02b2fed07b81ec41dab4b9b1a4d1187c"/>
          <p:cNvPicPr>
            <a:picLocks noChangeAspect="1"/>
          </p:cNvPicPr>
          <p:nvPr/>
        </p:nvPicPr>
        <p:blipFill>
          <a:blip r:embed="rId4"/>
          <a:srcRect t="49571"/>
          <a:stretch>
            <a:fillRect/>
          </a:stretch>
        </p:blipFill>
        <p:spPr>
          <a:xfrm>
            <a:off x="6204585" y="5079365"/>
            <a:ext cx="5946140" cy="123253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075045" y="1066800"/>
            <a:ext cx="0" cy="536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 descr="02b2fed07b81ec41dab4b9b1a4d1187c"/>
          <p:cNvPicPr>
            <a:picLocks noChangeAspect="1"/>
          </p:cNvPicPr>
          <p:nvPr/>
        </p:nvPicPr>
        <p:blipFill>
          <a:blip r:embed="rId4"/>
          <a:srcRect b="52793"/>
          <a:stretch>
            <a:fillRect/>
          </a:stretch>
        </p:blipFill>
        <p:spPr>
          <a:xfrm>
            <a:off x="89535" y="5079365"/>
            <a:ext cx="5946140" cy="1153795"/>
          </a:xfrm>
          <a:prstGeom prst="rect">
            <a:avLst/>
          </a:prstGeom>
        </p:spPr>
      </p:pic>
      <p:pic>
        <p:nvPicPr>
          <p:cNvPr id="9" name="图片 8" descr="d7ace02d1eed1fcabee28bcc6a57942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660" y="3531235"/>
            <a:ext cx="2212340" cy="1979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449" y="300479"/>
            <a:ext cx="2138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Resize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策略</a:t>
            </a:r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 descr="7a68fc32ede5fb1493b2d1970625c0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2930525"/>
            <a:ext cx="5092700" cy="3178175"/>
          </a:xfrm>
          <a:prstGeom prst="rect">
            <a:avLst/>
          </a:prstGeom>
        </p:spPr>
      </p:pic>
      <p:pic>
        <p:nvPicPr>
          <p:cNvPr id="6" name="图片 5" descr="73aa5e8e8c5d93bed9c3343e51f6ce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0" y="2830830"/>
            <a:ext cx="4998720" cy="348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620" y="107156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最近邻插值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082665" y="107156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双线性插值</a:t>
            </a:r>
            <a:endParaRPr lang="zh-CN" altLang="en-US" sz="2400"/>
          </a:p>
        </p:txBody>
      </p:sp>
      <p:pic>
        <p:nvPicPr>
          <p:cNvPr id="10" name="图片 9" descr="9cba9660fa0e642804fa9f1db5362b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1668780"/>
            <a:ext cx="5063490" cy="729615"/>
          </a:xfrm>
          <a:prstGeom prst="rect">
            <a:avLst/>
          </a:prstGeom>
        </p:spPr>
      </p:pic>
      <p:pic>
        <p:nvPicPr>
          <p:cNvPr id="12" name="图片 11" descr="eee58ec1d953718faf654418388f20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90" y="1585595"/>
            <a:ext cx="4578985" cy="1191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449" y="300479"/>
            <a:ext cx="2138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Resize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策略</a:t>
            </a:r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239135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最近邻插值</a:t>
            </a:r>
            <a:endParaRPr lang="zh-CN" altLang="en-US" sz="240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7176770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双线性插值</a:t>
            </a:r>
            <a:endParaRPr lang="zh-CN" altLang="en-US" sz="2400"/>
          </a:p>
        </p:txBody>
      </p:sp>
      <p:pic>
        <p:nvPicPr>
          <p:cNvPr id="14" name="图片 13" descr="n02123045_10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885" y="1845945"/>
            <a:ext cx="3746500" cy="3746500"/>
          </a:xfrm>
          <a:prstGeom prst="rect">
            <a:avLst/>
          </a:prstGeom>
        </p:spPr>
      </p:pic>
      <p:pic>
        <p:nvPicPr>
          <p:cNvPr id="15" name="图片 14" descr="n02123045_100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520" y="1845945"/>
            <a:ext cx="3746500" cy="3746500"/>
          </a:xfrm>
          <a:prstGeom prst="rect">
            <a:avLst/>
          </a:prstGeom>
        </p:spPr>
      </p:pic>
      <p:pic>
        <p:nvPicPr>
          <p:cNvPr id="16" name="图片 15" descr="n02123045_100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" y="1845945"/>
            <a:ext cx="3388360" cy="374078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-580390" y="112109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2400"/>
              <a:t>原图</a:t>
            </a:r>
            <a:endParaRPr lang="zh-CN" altLang="en-US" sz="2400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-580390" y="572357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2400"/>
              <a:t>453 x 500</a:t>
            </a:r>
            <a:endParaRPr lang="en-US" altLang="zh-CN" sz="2400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335270" y="572357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2400"/>
              <a:t>256 x 256</a:t>
            </a:r>
            <a:endParaRPr lang="en-US" altLang="zh-CN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10.xml><?xml version="1.0" encoding="utf-8"?>
<p:tagLst xmlns:p="http://schemas.openxmlformats.org/presentationml/2006/main">
  <p:tag name="RESOURCE_RECORD_KEY" val="{&quot;13&quot;:[20482077,20481688]}"/>
</p:tagLst>
</file>

<file path=ppt/tags/tag11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2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3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4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5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6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7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8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19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2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20.xml><?xml version="1.0" encoding="utf-8"?>
<p:tagLst xmlns:p="http://schemas.openxmlformats.org/presentationml/2006/main">
  <p:tag name="KSO_WM_DIAGRAM_VIRTUALLY_FRAME" val="{&quot;height&quot;:413.2749606299212,&quot;left&quot;:20.6,&quot;top&quot;:84.37503937007874,&quot;width&quot;:869.4}"/>
</p:tagLst>
</file>

<file path=ppt/tags/tag21.xml><?xml version="1.0" encoding="utf-8"?>
<p:tagLst xmlns:p="http://schemas.openxmlformats.org/presentationml/2006/main">
  <p:tag name="TABLE_ENDDRAG_ORIGIN_RECT" val="205*161"/>
  <p:tag name="TABLE_ENDDRAG_RECT" val="144*159*205*161"/>
</p:tagLst>
</file>

<file path=ppt/tags/tag22.xml><?xml version="1.0" encoding="utf-8"?>
<p:tagLst xmlns:p="http://schemas.openxmlformats.org/presentationml/2006/main">
  <p:tag name="TABLE_ENDDRAG_ORIGIN_RECT" val="205*161"/>
  <p:tag name="TABLE_ENDDRAG_RECT" val="144*159*205*161"/>
</p:tagLst>
</file>

<file path=ppt/tags/tag23.xml><?xml version="1.0" encoding="utf-8"?>
<p:tagLst xmlns:p="http://schemas.openxmlformats.org/presentationml/2006/main">
  <p:tag name="TABLE_ENDDRAG_ORIGIN_RECT" val="212*235"/>
  <p:tag name="TABLE_ENDDRAG_RECT" val="725*261*212*235"/>
</p:tagLst>
</file>

<file path=ppt/tags/tag24.xml><?xml version="1.0" encoding="utf-8"?>
<p:tagLst xmlns:p="http://schemas.openxmlformats.org/presentationml/2006/main">
  <p:tag name="commondata" val="eyJoZGlkIjoiNDRmZTRlMDMxZWFiNjUxZTc0ODU4NjcyN2U1ZTlmNDcifQ=="/>
  <p:tag name="resource_record_key" val="{&quot;13&quot;:[20482077,20481688]}"/>
</p:tagLst>
</file>

<file path=ppt/tags/tag3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4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5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6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7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8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ags/tag9.xml><?xml version="1.0" encoding="utf-8"?>
<p:tagLst xmlns:p="http://schemas.openxmlformats.org/presentationml/2006/main">
  <p:tag name="KSO_WM_DIAGRAM_VIRTUALLY_FRAME" val="{&quot;height&quot;:319.2525984251968,&quot;left&quot;:105.99574803149605,&quot;top&quot;:129.43566929133857,&quot;width&quot;:772.3616535433069}"/>
</p:tagLst>
</file>

<file path=ppt/theme/theme1.xml><?xml version="1.0" encoding="utf-8"?>
<a:theme xmlns:a="http://schemas.openxmlformats.org/drawingml/2006/main" name="Office 主题">
  <a:themeElements>
    <a:clrScheme name="自定义 227">
      <a:dk1>
        <a:sysClr val="windowText" lastClr="000000"/>
      </a:dk1>
      <a:lt1>
        <a:sysClr val="window" lastClr="FFFFFF"/>
      </a:lt1>
      <a:dk2>
        <a:srgbClr val="333563"/>
      </a:dk2>
      <a:lt2>
        <a:srgbClr val="E7E6E6"/>
      </a:lt2>
      <a:accent1>
        <a:srgbClr val="5C6286"/>
      </a:accent1>
      <a:accent2>
        <a:srgbClr val="333563"/>
      </a:accent2>
      <a:accent3>
        <a:srgbClr val="C59361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Montserrat SemiBold"/>
        <a:ea typeface="思源黑体 CN Bold"/>
        <a:cs typeface=""/>
      </a:majorFont>
      <a:minorFont>
        <a:latin typeface="Montserrat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1B76A5"/>
            </a:gs>
            <a:gs pos="100000">
              <a:srgbClr val="23A18F"/>
            </a:gs>
          </a:gsLst>
          <a:lin ang="0" scaled="0"/>
        </a:gradFill>
        <a:ln>
          <a:noFill/>
        </a:ln>
      </a:spPr>
      <a:bodyPr rtlCol="0" anchor="ctr"/>
      <a:lstStyle>
        <a:defPPr algn="ctr">
          <a:defRPr dirty="0">
            <a:latin typeface="思源黑体 CN Normal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WPS 演示</Application>
  <PresentationFormat>宽屏</PresentationFormat>
  <Paragraphs>185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50" baseType="lpstr">
      <vt:lpstr>Arial</vt:lpstr>
      <vt:lpstr>宋体</vt:lpstr>
      <vt:lpstr>Wingdings</vt:lpstr>
      <vt:lpstr>思源黑体 CN Normal</vt:lpstr>
      <vt:lpstr>黑体</vt:lpstr>
      <vt:lpstr>Lato</vt:lpstr>
      <vt:lpstr>HarmonyOS Sans SC Light</vt:lpstr>
      <vt:lpstr>阿里巴巴普惠体 2.0 55 Regular</vt:lpstr>
      <vt:lpstr>阿里巴巴普惠体 M</vt:lpstr>
      <vt:lpstr>Rockwell Extra Bold</vt:lpstr>
      <vt:lpstr>Cooper Black</vt:lpstr>
      <vt:lpstr>DeepSeek-CJK-patch</vt:lpstr>
      <vt:lpstr>Segoe Print</vt:lpstr>
      <vt:lpstr>方正公文楷体</vt:lpstr>
      <vt:lpstr>OPPOSans B</vt:lpstr>
      <vt:lpstr>微软雅黑</vt:lpstr>
      <vt:lpstr>Arial</vt:lpstr>
      <vt:lpstr>Wingdings</vt:lpstr>
      <vt:lpstr>OPPOSans R</vt:lpstr>
      <vt:lpstr>Montserrat</vt:lpstr>
      <vt:lpstr>Montserrat SemiBold</vt:lpstr>
      <vt:lpstr>Arial Unicode MS</vt:lpstr>
      <vt:lpstr>思源黑体 CN Bold</vt:lpstr>
      <vt:lpstr>Calibri</vt:lpstr>
      <vt:lpstr>思源黑体 CN Normal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www.51pptmoban.com</Company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蓝金简约几何风毕业论文汇报答辩PPT模板</dc:title>
  <dc:creator>山丘PPT</dc:creator>
  <cp:keywords>51PPT模板网（www.51pptmoban.com）</cp:keywords>
  <dc:description>51PPT模板网，幻灯片演示模板及素材免费下载！
51PPT模板网 唯一访问网址：www.51pptmoban.com</dc:description>
  <cp:lastModifiedBy>胡世成</cp:lastModifiedBy>
  <cp:revision>177</cp:revision>
  <dcterms:created xsi:type="dcterms:W3CDTF">2020-11-24T12:16:00Z</dcterms:created>
  <dcterms:modified xsi:type="dcterms:W3CDTF">2025-05-13T14:17:01Z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E566C1F07CB84C52B2D11420275F7C3B_12</vt:lpwstr>
  </property>
  <property fmtid="{D5CDD505-2E9C-101B-9397-08002B2CF9AE}" pid="3" name="KSOProductBuildVer">
    <vt:lpwstr>2052-12.1.0.17857</vt:lpwstr>
  </property>
</Properties>
</file>